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3" r:id="rId3"/>
    <p:sldId id="324" r:id="rId4"/>
    <p:sldId id="325" r:id="rId5"/>
    <p:sldId id="326" r:id="rId6"/>
    <p:sldId id="327" r:id="rId7"/>
    <p:sldId id="328" r:id="rId8"/>
    <p:sldId id="332" r:id="rId9"/>
    <p:sldId id="330" r:id="rId10"/>
    <p:sldId id="331" r:id="rId11"/>
    <p:sldId id="333" r:id="rId12"/>
    <p:sldId id="334" r:id="rId13"/>
    <p:sldId id="295" r:id="rId14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8CB"/>
    <a:srgbClr val="7B0124"/>
    <a:srgbClr val="A80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69" autoAdjust="0"/>
    <p:restoredTop sz="96723" autoAdjust="0"/>
  </p:normalViewPr>
  <p:slideViewPr>
    <p:cSldViewPr>
      <p:cViewPr>
        <p:scale>
          <a:sx n="96" d="100"/>
          <a:sy n="96" d="100"/>
        </p:scale>
        <p:origin x="-118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Katka\_Prace\ARZ\Branding\ARZ_certifikaty_2011-11_prehle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Katka\_Prace\ARZ\Branding\ARZ_certifikaty_2011-11_prehle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711318776347398E-3"/>
          <c:y val="2.6482803080359493E-2"/>
          <c:w val="0.61313933868459058"/>
          <c:h val="0.89789146235213635"/>
        </c:manualLayout>
      </c:layout>
      <c:pie3DChart>
        <c:varyColors val="1"/>
        <c:ser>
          <c:idx val="0"/>
          <c:order val="0"/>
          <c:explosion val="3"/>
          <c:cat>
            <c:strRef>
              <c:f>List1!$A$1:$A$3</c:f>
              <c:strCache>
                <c:ptCount val="3"/>
                <c:pt idx="0">
                  <c:v>řemeslné výrobky</c:v>
                </c:pt>
                <c:pt idx="1">
                  <c:v>potraviny</c:v>
                </c:pt>
                <c:pt idx="2">
                  <c:v>přírodní produkty</c:v>
                </c:pt>
              </c:strCache>
            </c:strRef>
          </c:cat>
          <c:val>
            <c:numRef>
              <c:f>List1!$B$1:$B$3</c:f>
              <c:numCache>
                <c:formatCode>General</c:formatCode>
                <c:ptCount val="3"/>
                <c:pt idx="0">
                  <c:v>221</c:v>
                </c:pt>
                <c:pt idx="1">
                  <c:v>135</c:v>
                </c:pt>
                <c:pt idx="2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 baseline="0">
              <a:solidFill>
                <a:schemeClr val="bg1"/>
              </a:solidFill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accent2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392993206217026E-2"/>
          <c:y val="7.407407407407407E-2"/>
          <c:w val="0.85156986894016606"/>
          <c:h val="0.83929753572470112"/>
        </c:manualLayout>
      </c:layout>
      <c:lineChart>
        <c:grouping val="standard"/>
        <c:varyColors val="0"/>
        <c:ser>
          <c:idx val="0"/>
          <c:order val="0"/>
          <c:spPr>
            <a:ln w="50800"/>
          </c:spPr>
          <c:marker>
            <c:symbol val="none"/>
          </c:marker>
          <c:cat>
            <c:numRef>
              <c:f>List1!$A$23:$A$26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List1!$B$23:$B$26</c:f>
              <c:numCache>
                <c:formatCode>General</c:formatCode>
                <c:ptCount val="4"/>
                <c:pt idx="0">
                  <c:v>188</c:v>
                </c:pt>
                <c:pt idx="1">
                  <c:v>250</c:v>
                </c:pt>
                <c:pt idx="2">
                  <c:v>310</c:v>
                </c:pt>
                <c:pt idx="3">
                  <c:v>440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484864"/>
        <c:axId val="234486400"/>
      </c:lineChart>
      <c:catAx>
        <c:axId val="23448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4486400"/>
        <c:crosses val="autoZero"/>
        <c:auto val="1"/>
        <c:lblAlgn val="ctr"/>
        <c:lblOffset val="100"/>
        <c:noMultiLvlLbl val="0"/>
      </c:catAx>
      <c:valAx>
        <c:axId val="23448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cs-CZ"/>
          </a:p>
        </c:txPr>
        <c:crossAx val="234484864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2F0E37BC-0BE8-43E9-85D3-1DAA05F399C8}" type="datetimeFigureOut">
              <a:rPr lang="cs-CZ"/>
              <a:pPr>
                <a:defRPr/>
              </a:pPr>
              <a:t>11.5.2012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39E91AF6-A813-45E5-B68E-0B14E32905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20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5426FD-CF9F-4BFB-9121-7727E8C3317C}" type="datetimeFigureOut">
              <a:rPr lang="cs-CZ"/>
              <a:pPr>
                <a:defRPr/>
              </a:pPr>
              <a:t>11.5.2012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27AD8B-B73D-43AF-A23F-8AFB31CC54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083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Chráněné označení původu: </a:t>
            </a:r>
            <a:r>
              <a:rPr lang="cs-CZ" dirty="0" smtClean="0"/>
              <a:t>označuje zemědělské produkty a potraviny, jež mají v dané zeměpisné oblasti původ a byly tam také zpracovány a upraveny do konečné podoby za použití tradičního postupu.</a:t>
            </a:r>
          </a:p>
          <a:p>
            <a:r>
              <a:rPr lang="cs-CZ" b="1" dirty="0" smtClean="0"/>
              <a:t>Chráněné zeměpisné označení: </a:t>
            </a:r>
            <a:r>
              <a:rPr lang="cs-CZ" dirty="0" smtClean="0"/>
              <a:t>označuje zemědělské produkty a potraviny, jež se k dané zeměpisné oblasti úzce vážou. To znamená, že alespoň jedna fáze vzniku, zpracování nebo výroby probíhá v dané oblasti.</a:t>
            </a:r>
          </a:p>
          <a:p>
            <a:r>
              <a:rPr lang="cs-CZ" b="1" dirty="0" smtClean="0"/>
              <a:t>Zaručená tradiční specialita: </a:t>
            </a:r>
            <a:r>
              <a:rPr lang="cs-CZ" dirty="0" smtClean="0"/>
              <a:t>zdůrazňuje tradiční složení produktu nebo jeho tradiční způsob výroby.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7AD8B-B73D-43AF-A23F-8AFB31CC5475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84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8C3DC7-AFA9-42D7-9966-AF0903E26D1D}" type="slidenum">
              <a:rPr lang="cs-CZ" smtClean="0"/>
              <a:pPr eaLnBrk="1" hangingPunct="1"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C0E0F-8A36-4CEA-9F1A-D38CABACB464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33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85D0-ED23-4939-9EAC-0E9F630E9272}" type="datetimeFigureOut">
              <a:rPr lang="cs-CZ"/>
              <a:pPr>
                <a:defRPr/>
              </a:pPr>
              <a:t>11.5.2012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BCF98-52E5-459D-A494-9D548C611D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55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B1BA-3DD4-473C-A50C-DC5BF5526DBA}" type="datetimeFigureOut">
              <a:rPr lang="cs-CZ"/>
              <a:pPr>
                <a:defRPr/>
              </a:pPr>
              <a:t>11.5.2012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6CBE-AC43-445E-AB90-57F6DEB4A0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31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E4D6D-A547-401F-AA3C-AF901C596D9F}" type="datetimeFigureOut">
              <a:rPr lang="cs-CZ"/>
              <a:pPr>
                <a:defRPr/>
              </a:pPr>
              <a:t>11.5.2012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A0D0-7141-40D7-9531-D3F7668715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92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FBBA-1689-460A-BF5F-A98E074A1071}" type="datetimeFigureOut">
              <a:rPr lang="cs-CZ"/>
              <a:pPr>
                <a:defRPr/>
              </a:pPr>
              <a:t>11.5.2012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C494-AF11-4175-AFD4-FAA82737C3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46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8185-81E5-4F63-B210-72AB17FB532F}" type="datetimeFigureOut">
              <a:rPr lang="cs-CZ"/>
              <a:pPr>
                <a:defRPr/>
              </a:pPr>
              <a:t>11.5.2012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292EB-34A5-4527-B624-50A3F898B1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86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DD3DD-153A-416F-9BB6-F03C7A670BE5}" type="datetimeFigureOut">
              <a:rPr lang="cs-CZ"/>
              <a:pPr>
                <a:defRPr/>
              </a:pPr>
              <a:t>11.5.2012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951F-63D1-4564-948B-76C11AB778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59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0F52-2A93-42E0-848C-F5E10C05B5D1}" type="datetimeFigureOut">
              <a:rPr lang="cs-CZ"/>
              <a:pPr>
                <a:defRPr/>
              </a:pPr>
              <a:t>11.5.2012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CCA20-0439-4374-9A85-4C3CF2A20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68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B9FE7-F396-4226-872F-05D51B3A8B21}" type="datetimeFigureOut">
              <a:rPr lang="cs-CZ"/>
              <a:pPr>
                <a:defRPr/>
              </a:pPr>
              <a:t>11.5.2012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F4A8-E649-4376-B5C0-F78A08B891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93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EB80E-8CEC-463C-9E21-97E68F134848}" type="datetimeFigureOut">
              <a:rPr lang="cs-CZ"/>
              <a:pPr>
                <a:defRPr/>
              </a:pPr>
              <a:t>11.5.2012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A357-E676-4BDA-BF1B-8799597A2C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27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218FF-0DF9-4250-A31D-8CC143823A5B}" type="datetimeFigureOut">
              <a:rPr lang="cs-CZ"/>
              <a:pPr>
                <a:defRPr/>
              </a:pPr>
              <a:t>11.5.2012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DB50E-CBB2-416C-BD21-DF3EEA0460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4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9F88-8CCA-4B76-9894-1C893CE6B9F4}" type="datetimeFigureOut">
              <a:rPr lang="cs-CZ"/>
              <a:pPr>
                <a:defRPr/>
              </a:pPr>
              <a:t>11.5.2012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320FA-F7BA-4345-A618-1315625044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B50563-7435-46BF-8EA2-E18257F685E2}" type="datetimeFigureOut">
              <a:rPr lang="cs-CZ"/>
              <a:pPr>
                <a:defRPr/>
              </a:pPr>
              <a:t>11.5.2012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5372FF-B666-44BC-A13D-A2901499F4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3"/>
          <p:cNvSpPr>
            <a:spLocks noGrp="1"/>
          </p:cNvSpPr>
          <p:nvPr>
            <p:ph type="ctrTitle"/>
          </p:nvPr>
        </p:nvSpPr>
        <p:spPr>
          <a:xfrm>
            <a:off x="500063" y="642938"/>
            <a:ext cx="8072437" cy="1589087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4000" b="1" dirty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>Regionální značky a jejich přínos </a:t>
            </a:r>
            <a:r>
              <a:rPr lang="cs-CZ" sz="3200" b="1" dirty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>– zkušenosti z České republiky </a:t>
            </a:r>
            <a:r>
              <a:rPr lang="cs-CZ" sz="3200" b="1" dirty="0" smtClean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/>
            </a:r>
            <a:br>
              <a:rPr lang="cs-CZ" sz="3200" b="1" dirty="0" smtClean="0">
                <a:solidFill>
                  <a:schemeClr val="bg1"/>
                </a:solidFill>
                <a:latin typeface="Helvetica" pitchFamily="34" charset="0"/>
                <a:cs typeface="Arial" charset="0"/>
              </a:rPr>
            </a:br>
            <a:r>
              <a:rPr lang="cs-CZ" sz="3200" b="1" dirty="0" smtClean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>a </a:t>
            </a:r>
            <a:r>
              <a:rPr lang="cs-CZ" sz="3200" b="1" dirty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>dalších evropských zemí</a:t>
            </a:r>
            <a:endParaRPr lang="en-US" sz="3200" b="1" dirty="0" smtClean="0">
              <a:solidFill>
                <a:schemeClr val="bg1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3075" name="TextovéPole 11"/>
          <p:cNvSpPr txBox="1">
            <a:spLocks noChangeArrowheads="1"/>
          </p:cNvSpPr>
          <p:nvPr/>
        </p:nvSpPr>
        <p:spPr bwMode="auto">
          <a:xfrm>
            <a:off x="571500" y="2643188"/>
            <a:ext cx="792956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2400" dirty="0">
                <a:solidFill>
                  <a:srgbClr val="DFD8CB"/>
                </a:solidFill>
                <a:latin typeface="Helvetica" pitchFamily="34" charset="0"/>
              </a:rPr>
              <a:t>Kateřina Čadilová</a:t>
            </a:r>
          </a:p>
          <a:p>
            <a:pPr eaLnBrk="1" hangingPunct="1"/>
            <a:r>
              <a:rPr lang="cs-CZ" sz="2400" dirty="0">
                <a:solidFill>
                  <a:srgbClr val="DFD8CB"/>
                </a:solidFill>
                <a:latin typeface="Helvetica" pitchFamily="34" charset="0"/>
              </a:rPr>
              <a:t>Asociace regionálních značek, o.s.</a:t>
            </a:r>
          </a:p>
          <a:p>
            <a:pPr eaLnBrk="1" hangingPunct="1"/>
            <a:endParaRPr lang="cs-CZ" sz="2800" dirty="0">
              <a:solidFill>
                <a:srgbClr val="DFD8CB"/>
              </a:solidFill>
              <a:latin typeface="Helvetica" pitchFamily="34" charset="0"/>
            </a:endParaRPr>
          </a:p>
          <a:p>
            <a:pPr eaLnBrk="1" hangingPunct="1"/>
            <a:r>
              <a:rPr lang="cs-CZ" sz="2800" dirty="0" smtClean="0">
                <a:solidFill>
                  <a:srgbClr val="DFD8CB"/>
                </a:solidFill>
              </a:rPr>
              <a:t>Levoča</a:t>
            </a:r>
            <a:r>
              <a:rPr lang="cs-CZ" sz="2800" dirty="0" smtClean="0">
                <a:solidFill>
                  <a:srgbClr val="DFD8CB"/>
                </a:solidFill>
                <a:latin typeface="Helvetica" pitchFamily="34" charset="0"/>
              </a:rPr>
              <a:t>, 30. května </a:t>
            </a:r>
            <a:r>
              <a:rPr lang="cs-CZ" sz="2800" dirty="0" smtClean="0">
                <a:solidFill>
                  <a:srgbClr val="DFD8CB"/>
                </a:solidFill>
                <a:latin typeface="Helvetica" pitchFamily="34" charset="0"/>
              </a:rPr>
              <a:t>20</a:t>
            </a:r>
            <a:r>
              <a:rPr lang="cs-CZ" sz="2800" dirty="0" smtClean="0">
                <a:solidFill>
                  <a:srgbClr val="DFD8CB"/>
                </a:solidFill>
              </a:rPr>
              <a:t>12</a:t>
            </a:r>
            <a:endParaRPr lang="cs-CZ" sz="2800" dirty="0">
              <a:solidFill>
                <a:srgbClr val="DFD8CB"/>
              </a:solidFill>
              <a:latin typeface="Helvetica" pitchFamily="34" charset="0"/>
            </a:endParaRPr>
          </a:p>
          <a:p>
            <a:pPr eaLnBrk="1" hangingPunct="1"/>
            <a:endParaRPr lang="cs-CZ" sz="2800" dirty="0">
              <a:solidFill>
                <a:srgbClr val="DFD8CB"/>
              </a:solidFill>
              <a:latin typeface="Helvetica" pitchFamily="34" charset="0"/>
            </a:endParaRPr>
          </a:p>
          <a:p>
            <a:pPr eaLnBrk="1" hangingPunct="1"/>
            <a:endParaRPr lang="cs-CZ" sz="2800" dirty="0">
              <a:solidFill>
                <a:srgbClr val="DFD8CB"/>
              </a:solidFill>
              <a:latin typeface="Helvetica" pitchFamily="34" charset="0"/>
            </a:endParaRP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cs-CZ" sz="1200">
                <a:cs typeface="Times New Roman" pitchFamily="18" charset="0"/>
              </a:rPr>
              <a:t/>
            </a:r>
            <a:br>
              <a:rPr lang="cs-CZ" sz="1200">
                <a:cs typeface="Times New Roman" pitchFamily="18" charset="0"/>
              </a:rPr>
            </a:br>
            <a:endParaRPr lang="cs-CZ"/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4479925" y="638175"/>
            <a:ext cx="184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200">
                <a:cs typeface="Times New Roman" pitchFamily="18" charset="0"/>
              </a:rPr>
              <a:t/>
            </a:r>
            <a:br>
              <a:rPr lang="cs-CZ" sz="1200">
                <a:cs typeface="Times New Roman" pitchFamily="18" charset="0"/>
              </a:rPr>
            </a:br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5357813"/>
            <a:ext cx="9144000" cy="150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081" name="Picture 18" descr="ARZ znacka_siroka_bar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1" y="5450404"/>
            <a:ext cx="24288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/>
          <p:cNvSpPr>
            <a:spLocks noGrp="1"/>
          </p:cNvSpPr>
          <p:nvPr>
            <p:ph type="ctrTitle"/>
          </p:nvPr>
        </p:nvSpPr>
        <p:spPr>
          <a:xfrm>
            <a:off x="571500" y="404664"/>
            <a:ext cx="8358188" cy="841276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600" b="1" dirty="0" smtClean="0">
                <a:solidFill>
                  <a:schemeClr val="bg1"/>
                </a:solidFill>
                <a:cs typeface="Arial" charset="0"/>
              </a:rPr>
              <a:t>Nejen udělování značky</a:t>
            </a:r>
          </a:p>
        </p:txBody>
      </p:sp>
      <p:sp>
        <p:nvSpPr>
          <p:cNvPr id="11267" name="TextovéPole 11"/>
          <p:cNvSpPr txBox="1">
            <a:spLocks noChangeArrowheads="1"/>
          </p:cNvSpPr>
          <p:nvPr/>
        </p:nvSpPr>
        <p:spPr bwMode="auto">
          <a:xfrm>
            <a:off x="588335" y="1268760"/>
            <a:ext cx="7929563" cy="165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5900" indent="-215900">
              <a:spcAft>
                <a:spcPts val="500"/>
              </a:spcAft>
              <a:buFont typeface="Arial" charset="0"/>
              <a:buChar char="•"/>
              <a:defRPr/>
            </a:pPr>
            <a:r>
              <a:rPr lang="cs-CZ" sz="2400" b="1" dirty="0">
                <a:solidFill>
                  <a:schemeClr val="bg1"/>
                </a:solidFill>
                <a:latin typeface="Helvetica" pitchFamily="34" charset="0"/>
              </a:rPr>
              <a:t>propagace, prezentace</a:t>
            </a:r>
            <a:br>
              <a:rPr lang="cs-CZ" sz="2400" b="1" dirty="0">
                <a:solidFill>
                  <a:schemeClr val="bg1"/>
                </a:solidFill>
                <a:latin typeface="Helvetica" pitchFamily="34" charset="0"/>
              </a:rPr>
            </a:br>
            <a:r>
              <a:rPr lang="cs-CZ" sz="2200" dirty="0">
                <a:solidFill>
                  <a:srgbClr val="DFD8CB"/>
                </a:solidFill>
                <a:latin typeface="Helvetica" pitchFamily="34" charset="0"/>
              </a:rPr>
              <a:t>- na regionální i národní úrovni</a:t>
            </a:r>
            <a:br>
              <a:rPr lang="cs-CZ" sz="2200" dirty="0">
                <a:solidFill>
                  <a:srgbClr val="DFD8CB"/>
                </a:solidFill>
                <a:latin typeface="Helvetica" pitchFamily="34" charset="0"/>
              </a:rPr>
            </a:br>
            <a:r>
              <a:rPr lang="cs-CZ" sz="2200" dirty="0">
                <a:solidFill>
                  <a:srgbClr val="DFD8CB"/>
                </a:solidFill>
                <a:latin typeface="Helvetica" pitchFamily="34" charset="0"/>
              </a:rPr>
              <a:t>- </a:t>
            </a:r>
            <a:r>
              <a:rPr lang="cs-CZ" sz="2200" dirty="0" smtClean="0">
                <a:solidFill>
                  <a:srgbClr val="DFD8CB"/>
                </a:solidFill>
                <a:latin typeface="Helvetica" pitchFamily="34" charset="0"/>
              </a:rPr>
              <a:t>tiskoviny</a:t>
            </a:r>
            <a:r>
              <a:rPr lang="cs-CZ" sz="2200" dirty="0">
                <a:solidFill>
                  <a:srgbClr val="DFD8CB"/>
                </a:solidFill>
                <a:latin typeface="Helvetica" pitchFamily="34" charset="0"/>
              </a:rPr>
              <a:t>, noviny, </a:t>
            </a:r>
            <a:r>
              <a:rPr lang="cs-CZ" sz="2200" dirty="0" smtClean="0">
                <a:solidFill>
                  <a:srgbClr val="DFD8CB"/>
                </a:solidFill>
                <a:latin typeface="Helvetica" pitchFamily="34" charset="0"/>
              </a:rPr>
              <a:t>média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354">
            <a:off x="2515953" y="2950583"/>
            <a:ext cx="2540000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831565" cy="538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letáky vsech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-271828" y="2230107"/>
            <a:ext cx="3429000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68" y="2878889"/>
            <a:ext cx="1656192" cy="35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28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/>
          <p:cNvSpPr>
            <a:spLocks noGrp="1"/>
          </p:cNvSpPr>
          <p:nvPr>
            <p:ph type="ctrTitle"/>
          </p:nvPr>
        </p:nvSpPr>
        <p:spPr>
          <a:xfrm>
            <a:off x="179512" y="139452"/>
            <a:ext cx="8784976" cy="841276"/>
          </a:xfrm>
        </p:spPr>
        <p:txBody>
          <a:bodyPr lIns="0" tIns="0" rIns="0" bIns="0" anchor="t"/>
          <a:lstStyle/>
          <a:p>
            <a:pPr eaLnBrk="1" hangingPunct="1"/>
            <a:r>
              <a:rPr lang="cs-CZ" sz="3600" b="1" dirty="0" smtClean="0">
                <a:solidFill>
                  <a:schemeClr val="bg1"/>
                </a:solidFill>
                <a:cs typeface="Arial" charset="0"/>
              </a:rPr>
              <a:t>Portál o regionálním značení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8244"/>
            <a:ext cx="8086303" cy="602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5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651657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Nadpis 3"/>
          <p:cNvSpPr>
            <a:spLocks noGrp="1"/>
          </p:cNvSpPr>
          <p:nvPr>
            <p:ph type="ctrTitle"/>
          </p:nvPr>
        </p:nvSpPr>
        <p:spPr>
          <a:xfrm>
            <a:off x="538777" y="620688"/>
            <a:ext cx="8358188" cy="720080"/>
          </a:xfrm>
        </p:spPr>
        <p:txBody>
          <a:bodyPr lIns="0" tIns="0" rIns="0" bIns="0" anchor="t"/>
          <a:lstStyle/>
          <a:p>
            <a:pPr algn="l" eaLnBrk="1" hangingPunct="1"/>
            <a:r>
              <a:rPr lang="cs-CZ" sz="3600" b="1" dirty="0" smtClean="0">
                <a:solidFill>
                  <a:schemeClr val="bg1"/>
                </a:solidFill>
                <a:cs typeface="Arial" charset="0"/>
              </a:rPr>
              <a:t>Navazující aktivity</a:t>
            </a:r>
          </a:p>
        </p:txBody>
      </p:sp>
      <p:sp>
        <p:nvSpPr>
          <p:cNvPr id="11267" name="TextovéPole 11"/>
          <p:cNvSpPr txBox="1">
            <a:spLocks noChangeArrowheads="1"/>
          </p:cNvSpPr>
          <p:nvPr/>
        </p:nvSpPr>
        <p:spPr bwMode="auto">
          <a:xfrm>
            <a:off x="534794" y="1663489"/>
            <a:ext cx="416442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5900" indent="-215900">
              <a:spcAft>
                <a:spcPts val="500"/>
              </a:spcAft>
              <a:buFont typeface="Arial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  <a:latin typeface="Helvetica" pitchFamily="34" charset="0"/>
              </a:rPr>
              <a:t>síťování prodejních míst</a:t>
            </a:r>
          </a:p>
          <a:p>
            <a:pPr marL="215900" indent="-215900">
              <a:spcAft>
                <a:spcPts val="500"/>
              </a:spcAft>
              <a:buFont typeface="Arial" charset="0"/>
              <a:buChar char="•"/>
              <a:defRPr/>
            </a:pPr>
            <a:r>
              <a:rPr lang="cs-CZ" sz="2400" b="1" dirty="0">
                <a:solidFill>
                  <a:schemeClr val="bg1"/>
                </a:solidFill>
                <a:latin typeface="Helvetica" pitchFamily="34" charset="0"/>
              </a:rPr>
              <a:t>jarmarky aj. </a:t>
            </a:r>
            <a:r>
              <a:rPr lang="cs-CZ" sz="2400" b="1" dirty="0" smtClean="0">
                <a:solidFill>
                  <a:schemeClr val="bg1"/>
                </a:solidFill>
                <a:latin typeface="Helvetica" pitchFamily="34" charset="0"/>
              </a:rPr>
              <a:t>prezentace</a:t>
            </a:r>
          </a:p>
          <a:p>
            <a:pPr marL="215900" indent="-215900">
              <a:spcAft>
                <a:spcPts val="500"/>
              </a:spcAft>
              <a:buFont typeface="Arial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  <a:latin typeface="Helvetica" pitchFamily="34" charset="0"/>
              </a:rPr>
              <a:t>výstavy </a:t>
            </a:r>
            <a:r>
              <a:rPr lang="cs-CZ" sz="2400" b="1" dirty="0">
                <a:solidFill>
                  <a:schemeClr val="bg1"/>
                </a:solidFill>
                <a:latin typeface="Helvetica" pitchFamily="34" charset="0"/>
              </a:rPr>
              <a:t>a veletrhy </a:t>
            </a:r>
          </a:p>
        </p:txBody>
      </p:sp>
      <p:pic>
        <p:nvPicPr>
          <p:cNvPr id="13316" name="Picture 6" descr="samolepka mal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208" y="188640"/>
            <a:ext cx="30575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lh6.googleusercontent.com/-Ambycj2Rjkg/TncdmFlOt7I/AAAAAAAAAgA/EsNLDfa4gtw/s912/P10204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" y="3717032"/>
            <a:ext cx="4461279" cy="31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11"/>
          <p:cNvSpPr txBox="1">
            <a:spLocks noChangeArrowheads="1"/>
          </p:cNvSpPr>
          <p:nvPr/>
        </p:nvSpPr>
        <p:spPr bwMode="auto">
          <a:xfrm>
            <a:off x="5028108" y="5017012"/>
            <a:ext cx="4106617" cy="150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15900" indent="-215900">
              <a:spcAft>
                <a:spcPts val="500"/>
              </a:spcAft>
              <a:buFont typeface="Arial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  <a:latin typeface="Helvetica" pitchFamily="34" charset="0"/>
              </a:rPr>
              <a:t>spolupráce </a:t>
            </a:r>
            <a:r>
              <a:rPr lang="cs-CZ" sz="2400" b="1" dirty="0">
                <a:solidFill>
                  <a:schemeClr val="bg1"/>
                </a:solidFill>
                <a:latin typeface="Helvetica" pitchFamily="34" charset="0"/>
              </a:rPr>
              <a:t>s dalšími</a:t>
            </a:r>
            <a:br>
              <a:rPr lang="cs-CZ" sz="2400" b="1" dirty="0">
                <a:solidFill>
                  <a:schemeClr val="bg1"/>
                </a:solidFill>
                <a:latin typeface="Helvetica" pitchFamily="34" charset="0"/>
              </a:rPr>
            </a:br>
            <a:r>
              <a:rPr lang="cs-CZ" sz="2400" b="1" dirty="0">
                <a:solidFill>
                  <a:schemeClr val="bg1"/>
                </a:solidFill>
                <a:latin typeface="Helvetica" pitchFamily="34" charset="0"/>
              </a:rPr>
              <a:t>organizacemi v ČR </a:t>
            </a:r>
            <a:endParaRPr lang="cs-CZ" sz="2400" b="1" dirty="0" smtClean="0">
              <a:solidFill>
                <a:schemeClr val="bg1"/>
              </a:solidFill>
              <a:latin typeface="Helvetica" pitchFamily="34" charset="0"/>
            </a:endParaRPr>
          </a:p>
          <a:p>
            <a:pPr marL="215900" indent="-215900">
              <a:spcAft>
                <a:spcPts val="500"/>
              </a:spcAft>
              <a:buFont typeface="Arial" charset="0"/>
              <a:buChar char="•"/>
              <a:defRPr/>
            </a:pPr>
            <a:r>
              <a:rPr lang="cs-CZ" sz="2400" b="1" dirty="0">
                <a:solidFill>
                  <a:schemeClr val="bg1"/>
                </a:solidFill>
                <a:latin typeface="Helvetica" pitchFamily="34" charset="0"/>
              </a:rPr>
              <a:t>mezinárodní spolupráce</a:t>
            </a:r>
            <a:br>
              <a:rPr lang="cs-CZ" sz="2400" b="1" dirty="0">
                <a:solidFill>
                  <a:schemeClr val="bg1"/>
                </a:solidFill>
                <a:latin typeface="Helvetica" pitchFamily="34" charset="0"/>
              </a:rPr>
            </a:br>
            <a:endParaRPr lang="cs-CZ" sz="2400" b="1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3"/>
          <p:cNvSpPr>
            <a:spLocks noGrp="1"/>
          </p:cNvSpPr>
          <p:nvPr>
            <p:ph type="ctrTitle"/>
          </p:nvPr>
        </p:nvSpPr>
        <p:spPr>
          <a:xfrm>
            <a:off x="571500" y="571500"/>
            <a:ext cx="8358188" cy="1071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cs-CZ" sz="3600" b="1" dirty="0">
                <a:solidFill>
                  <a:schemeClr val="bg1"/>
                </a:solidFill>
                <a:latin typeface="Helvetica" pitchFamily="34" charset="0"/>
                <a:cs typeface="Arial" charset="0"/>
              </a:rPr>
              <a:t>Děkujeme za pozornost!</a:t>
            </a:r>
          </a:p>
        </p:txBody>
      </p:sp>
      <p:sp>
        <p:nvSpPr>
          <p:cNvPr id="26627" name="TextovéPole 11"/>
          <p:cNvSpPr txBox="1">
            <a:spLocks noChangeArrowheads="1"/>
          </p:cNvSpPr>
          <p:nvPr/>
        </p:nvSpPr>
        <p:spPr bwMode="auto">
          <a:xfrm>
            <a:off x="611188" y="2128838"/>
            <a:ext cx="7858125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Aft>
                <a:spcPts val="700"/>
              </a:spcAft>
              <a:buFont typeface="Arial" charset="0"/>
              <a:buNone/>
            </a:pPr>
            <a:r>
              <a:rPr lang="cs-CZ" sz="2400" b="1" dirty="0">
                <a:solidFill>
                  <a:schemeClr val="bg1"/>
                </a:solidFill>
                <a:latin typeface="Helvetica" pitchFamily="34" charset="0"/>
              </a:rPr>
              <a:t>Asociace regionálních značek, o.s.</a:t>
            </a:r>
          </a:p>
          <a:p>
            <a:pPr lvl="1" eaLnBrk="1" hangingPunct="1">
              <a:spcAft>
                <a:spcPts val="700"/>
              </a:spcAft>
              <a:buFont typeface="Arial" charset="0"/>
              <a:buNone/>
            </a:pPr>
            <a:r>
              <a:rPr lang="cs-CZ" sz="2400" dirty="0">
                <a:solidFill>
                  <a:schemeClr val="bg1"/>
                </a:solidFill>
                <a:latin typeface="Helvetica" pitchFamily="34" charset="0"/>
              </a:rPr>
              <a:t>kancelář: Senovážná 2, 110 00 Praha 1</a:t>
            </a:r>
          </a:p>
          <a:p>
            <a:pPr lvl="1" eaLnBrk="1" hangingPunct="1">
              <a:spcAft>
                <a:spcPts val="700"/>
              </a:spcAft>
              <a:buFont typeface="Arial" charset="0"/>
              <a:buNone/>
            </a:pPr>
            <a:r>
              <a:rPr lang="cs-CZ" sz="2200" b="1" dirty="0" smtClean="0">
                <a:solidFill>
                  <a:schemeClr val="bg1"/>
                </a:solidFill>
                <a:latin typeface="Helvetica" pitchFamily="34" charset="0"/>
              </a:rPr>
              <a:t>Kateřina </a:t>
            </a:r>
            <a:r>
              <a:rPr lang="cs-CZ" sz="2200" b="1" dirty="0">
                <a:solidFill>
                  <a:schemeClr val="bg1"/>
                </a:solidFill>
                <a:latin typeface="Helvetica" pitchFamily="34" charset="0"/>
              </a:rPr>
              <a:t>Čadilová</a:t>
            </a:r>
          </a:p>
          <a:p>
            <a:pPr lvl="1" eaLnBrk="1" hangingPunct="1">
              <a:spcAft>
                <a:spcPts val="700"/>
              </a:spcAft>
              <a:buFont typeface="Arial" charset="0"/>
              <a:buNone/>
            </a:pPr>
            <a:r>
              <a:rPr lang="cs-CZ" sz="1400" b="1" dirty="0">
                <a:solidFill>
                  <a:srgbClr val="DFD8CB"/>
                </a:solidFill>
                <a:latin typeface="Helvetica" pitchFamily="34" charset="0"/>
              </a:rPr>
              <a:t/>
            </a:r>
            <a:br>
              <a:rPr lang="cs-CZ" sz="1400" b="1" dirty="0">
                <a:solidFill>
                  <a:srgbClr val="DFD8CB"/>
                </a:solidFill>
                <a:latin typeface="Helvetica" pitchFamily="34" charset="0"/>
              </a:rPr>
            </a:br>
            <a:r>
              <a:rPr lang="cs-CZ" sz="2000" dirty="0" smtClean="0">
                <a:solidFill>
                  <a:srgbClr val="DFD8CB"/>
                </a:solidFill>
                <a:latin typeface="Helvetica" pitchFamily="34" charset="0"/>
              </a:rPr>
              <a:t>mobil</a:t>
            </a:r>
            <a:r>
              <a:rPr lang="cs-CZ" sz="2000" dirty="0">
                <a:solidFill>
                  <a:srgbClr val="DFD8CB"/>
                </a:solidFill>
                <a:latin typeface="Helvetica" pitchFamily="34" charset="0"/>
              </a:rPr>
              <a:t>: +420 724 863 604</a:t>
            </a:r>
            <a:br>
              <a:rPr lang="cs-CZ" sz="2000" dirty="0">
                <a:solidFill>
                  <a:srgbClr val="DFD8CB"/>
                </a:solidFill>
                <a:latin typeface="Helvetica" pitchFamily="34" charset="0"/>
              </a:rPr>
            </a:br>
            <a:r>
              <a:rPr lang="cs-CZ" sz="2000" dirty="0">
                <a:solidFill>
                  <a:srgbClr val="DFD8CB"/>
                </a:solidFill>
                <a:latin typeface="Helvetica" pitchFamily="34" charset="0"/>
              </a:rPr>
              <a:t>cadilova@arz.cz</a:t>
            </a:r>
            <a:br>
              <a:rPr lang="cs-CZ" sz="2000" dirty="0">
                <a:solidFill>
                  <a:srgbClr val="DFD8CB"/>
                </a:solidFill>
                <a:latin typeface="Helvetica" pitchFamily="34" charset="0"/>
              </a:rPr>
            </a:br>
            <a:endParaRPr lang="cs-CZ" sz="1400" dirty="0">
              <a:solidFill>
                <a:srgbClr val="DFD8CB"/>
              </a:solidFill>
              <a:latin typeface="Helvetica" pitchFamily="34" charset="0"/>
            </a:endParaRPr>
          </a:p>
          <a:p>
            <a:pPr lvl="1" eaLnBrk="1" hangingPunct="1">
              <a:spcAft>
                <a:spcPts val="700"/>
              </a:spcAft>
              <a:buFont typeface="Arial" charset="0"/>
              <a:buNone/>
            </a:pPr>
            <a:r>
              <a:rPr lang="cs-CZ" sz="2400" b="1" dirty="0">
                <a:solidFill>
                  <a:schemeClr val="bg1"/>
                </a:solidFill>
                <a:latin typeface="Helvetica" pitchFamily="34" charset="0"/>
              </a:rPr>
              <a:t>www.regionalni-znacky.cz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Regionální značka = záruka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původu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smtClean="0">
                <a:solidFill>
                  <a:srgbClr val="DFD8CB"/>
                </a:solidFill>
              </a:rPr>
              <a:t>– dříve samozřejmost, dnes „příležitost</a:t>
            </a:r>
            <a:r>
              <a:rPr lang="cs-CZ" sz="2800" dirty="0" smtClean="0"/>
              <a:t>“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kvality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 smtClean="0">
                <a:solidFill>
                  <a:srgbClr val="DFD8CB"/>
                </a:solidFill>
              </a:rPr>
              <a:t>= kritéria pro udělování; </a:t>
            </a:r>
            <a:br>
              <a:rPr lang="cs-CZ" sz="2800" dirty="0" smtClean="0">
                <a:solidFill>
                  <a:srgbClr val="DFD8CB"/>
                </a:solidFill>
              </a:rPr>
            </a:br>
            <a:r>
              <a:rPr lang="cs-CZ" sz="2800" dirty="0" smtClean="0">
                <a:solidFill>
                  <a:srgbClr val="DFD8CB"/>
                </a:solidFill>
              </a:rPr>
              <a:t>ta v celoevropském měřítku obdobná:</a:t>
            </a:r>
          </a:p>
          <a:p>
            <a:pPr lvl="1"/>
            <a:r>
              <a:rPr lang="cs-CZ" dirty="0" smtClean="0"/>
              <a:t>šetrnost k životnímu prostředí</a:t>
            </a:r>
          </a:p>
          <a:p>
            <a:pPr lvl="1"/>
            <a:r>
              <a:rPr lang="cs-CZ" dirty="0" smtClean="0"/>
              <a:t>maximální podíl místních surovin a ruční práce</a:t>
            </a:r>
          </a:p>
          <a:p>
            <a:pPr lvl="1"/>
            <a:r>
              <a:rPr lang="cs-CZ" dirty="0" smtClean="0"/>
              <a:t>jedinečnost ve vztahu k regionu, obnova nebo tvorba tradice, výjimečné vlastnosti</a:t>
            </a:r>
          </a:p>
        </p:txBody>
      </p:sp>
    </p:spTree>
    <p:extLst>
      <p:ext uri="{BB962C8B-B14F-4D97-AF65-F5344CB8AC3E}">
        <p14:creationId xmlns:p14="http://schemas.microsoft.com/office/powerpoint/2010/main" val="7615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algn="l"/>
            <a:r>
              <a:rPr lang="cs-CZ" sz="3600" b="1" dirty="0" smtClean="0">
                <a:solidFill>
                  <a:schemeClr val="bg1"/>
                </a:solidFill>
              </a:rPr>
              <a:t>Regionální značky </a:t>
            </a:r>
            <a:r>
              <a:rPr lang="cs-CZ" sz="3600" b="1" dirty="0" err="1" smtClean="0">
                <a:solidFill>
                  <a:schemeClr val="bg1"/>
                </a:solidFill>
              </a:rPr>
              <a:t>NEznamenají</a:t>
            </a:r>
            <a:endParaRPr lang="cs-CZ" sz="3600" b="1" dirty="0" smtClean="0">
              <a:solidFill>
                <a:schemeClr val="bg1"/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6916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konzervování tradice </a:t>
            </a:r>
            <a:r>
              <a:rPr lang="cs-CZ" sz="2800" dirty="0" smtClean="0"/>
              <a:t>– nejen zachování a obnova tradic, ale také vytváření nových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výhradně místní suroviny </a:t>
            </a:r>
            <a:r>
              <a:rPr lang="cs-CZ" dirty="0" smtClean="0"/>
              <a:t>– </a:t>
            </a:r>
            <a:r>
              <a:rPr lang="cs-CZ" sz="2800" dirty="0" smtClean="0"/>
              <a:t>kritéria jedno </a:t>
            </a:r>
            <a:br>
              <a:rPr lang="cs-CZ" sz="2800" dirty="0" smtClean="0"/>
            </a:br>
            <a:r>
              <a:rPr lang="cs-CZ" sz="2800" dirty="0" smtClean="0"/>
              <a:t>z kritérií, ale ne nutná podmínka (s výjimkou přírodních produktů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ne součást </a:t>
            </a:r>
            <a:r>
              <a:rPr lang="cs-CZ" b="1" dirty="0">
                <a:solidFill>
                  <a:schemeClr val="bg1"/>
                </a:solidFill>
              </a:rPr>
              <a:t>evropského systému </a:t>
            </a:r>
            <a:r>
              <a:rPr lang="cs-CZ" b="1" dirty="0" smtClean="0">
                <a:solidFill>
                  <a:schemeClr val="bg1"/>
                </a:solidFill>
              </a:rPr>
              <a:t>kvality</a:t>
            </a:r>
          </a:p>
          <a:p>
            <a:pPr lvl="1"/>
            <a:r>
              <a:rPr lang="cs-CZ" dirty="0" smtClean="0"/>
              <a:t>Chráněné </a:t>
            </a:r>
            <a:r>
              <a:rPr lang="cs-CZ" dirty="0"/>
              <a:t>označení </a:t>
            </a:r>
            <a:r>
              <a:rPr lang="cs-CZ" dirty="0" smtClean="0"/>
              <a:t>původu</a:t>
            </a:r>
          </a:p>
          <a:p>
            <a:pPr lvl="1"/>
            <a:r>
              <a:rPr lang="cs-CZ" dirty="0" smtClean="0"/>
              <a:t>Chráněné </a:t>
            </a:r>
            <a:r>
              <a:rPr lang="cs-CZ" dirty="0"/>
              <a:t>zeměpisné </a:t>
            </a:r>
            <a:r>
              <a:rPr lang="cs-CZ" dirty="0" smtClean="0"/>
              <a:t>označení</a:t>
            </a:r>
          </a:p>
          <a:p>
            <a:pPr lvl="1"/>
            <a:r>
              <a:rPr lang="cs-CZ" dirty="0" smtClean="0"/>
              <a:t>Zaručená </a:t>
            </a:r>
            <a:r>
              <a:rPr lang="cs-CZ" dirty="0"/>
              <a:t>tradiční </a:t>
            </a:r>
            <a:r>
              <a:rPr lang="cs-CZ" dirty="0" smtClean="0"/>
              <a:t>specialita</a:t>
            </a:r>
            <a:endParaRPr lang="cs-CZ" dirty="0"/>
          </a:p>
          <a:p>
            <a:pPr marL="457200" lvl="1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55" y="4869160"/>
            <a:ext cx="1260000" cy="126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38797"/>
            <a:ext cx="1260726" cy="12607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43618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Cíle regionálního značení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udržitelný rozvoj venkova</a:t>
            </a:r>
          </a:p>
          <a:p>
            <a:pPr lvl="1"/>
            <a:r>
              <a:rPr lang="cs-CZ" dirty="0" smtClean="0">
                <a:solidFill>
                  <a:srgbClr val="DFD8CB"/>
                </a:solidFill>
              </a:rPr>
              <a:t>ekonomická udržitelnost</a:t>
            </a:r>
          </a:p>
          <a:p>
            <a:pPr lvl="1"/>
            <a:r>
              <a:rPr lang="cs-CZ" dirty="0" smtClean="0">
                <a:solidFill>
                  <a:srgbClr val="DFD8CB"/>
                </a:solidFill>
              </a:rPr>
              <a:t>zachování a rozvoj kulturní paměti </a:t>
            </a:r>
          </a:p>
          <a:p>
            <a:pPr lvl="1"/>
            <a:r>
              <a:rPr lang="cs-CZ" dirty="0" smtClean="0">
                <a:solidFill>
                  <a:srgbClr val="DFD8CB"/>
                </a:solidFill>
              </a:rPr>
              <a:t>zdravé potraviny a životní styl</a:t>
            </a:r>
          </a:p>
          <a:p>
            <a:pPr lvl="1"/>
            <a:r>
              <a:rPr lang="cs-CZ" dirty="0" smtClean="0">
                <a:solidFill>
                  <a:srgbClr val="DFD8CB"/>
                </a:solidFill>
              </a:rPr>
              <a:t>ekologická udržitelnost</a:t>
            </a:r>
          </a:p>
          <a:p>
            <a:pPr lvl="1"/>
            <a:r>
              <a:rPr lang="cs-CZ" dirty="0" smtClean="0">
                <a:solidFill>
                  <a:srgbClr val="DFD8CB"/>
                </a:solidFill>
              </a:rPr>
              <a:t>lokální hrdost</a:t>
            </a:r>
            <a:endParaRPr lang="cs-CZ" dirty="0">
              <a:solidFill>
                <a:srgbClr val="DFD8CB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76" y="4509120"/>
            <a:ext cx="2430923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35525"/>
            <a:ext cx="3048000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30" y="1268760"/>
            <a:ext cx="2035594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27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Cesty k naplnění cílů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vzdělávání</a:t>
            </a:r>
          </a:p>
          <a:p>
            <a:pPr lvl="1"/>
            <a:r>
              <a:rPr lang="cs-CZ" dirty="0" smtClean="0">
                <a:solidFill>
                  <a:srgbClr val="DFD8CB"/>
                </a:solidFill>
              </a:rPr>
              <a:t>producentů i spotřebitelů (počínaje dětmi)</a:t>
            </a:r>
          </a:p>
          <a:p>
            <a:r>
              <a:rPr lang="cs-CZ" b="1" dirty="0">
                <a:solidFill>
                  <a:schemeClr val="bg1"/>
                </a:solidFill>
              </a:rPr>
              <a:t>spolupráce </a:t>
            </a:r>
          </a:p>
          <a:p>
            <a:pPr lvl="1"/>
            <a:r>
              <a:rPr lang="cs-CZ" dirty="0" smtClean="0">
                <a:solidFill>
                  <a:srgbClr val="DFD8CB"/>
                </a:solidFill>
              </a:rPr>
              <a:t>mezi výrobci i prodejci (spotřebiteli)</a:t>
            </a:r>
          </a:p>
          <a:p>
            <a:r>
              <a:rPr lang="cs-CZ" b="1" dirty="0">
                <a:solidFill>
                  <a:schemeClr val="bg1"/>
                </a:solidFill>
              </a:rPr>
              <a:t>logistika</a:t>
            </a:r>
          </a:p>
          <a:p>
            <a:pPr lvl="1"/>
            <a:r>
              <a:rPr lang="cs-CZ" dirty="0" smtClean="0">
                <a:solidFill>
                  <a:srgbClr val="DFD8CB"/>
                </a:solidFill>
              </a:rPr>
              <a:t>limity přímého prodeje</a:t>
            </a:r>
          </a:p>
          <a:p>
            <a:pPr lvl="1"/>
            <a:r>
              <a:rPr lang="cs-CZ" dirty="0" err="1" smtClean="0">
                <a:solidFill>
                  <a:srgbClr val="DFD8CB"/>
                </a:solidFill>
              </a:rPr>
              <a:t>bedýnkové</a:t>
            </a:r>
            <a:r>
              <a:rPr lang="cs-CZ" dirty="0" smtClean="0">
                <a:solidFill>
                  <a:srgbClr val="DFD8CB"/>
                </a:solidFill>
              </a:rPr>
              <a:t> komunity a co dál?</a:t>
            </a:r>
          </a:p>
          <a:p>
            <a:r>
              <a:rPr lang="cs-CZ" b="1" dirty="0">
                <a:solidFill>
                  <a:schemeClr val="bg1"/>
                </a:solidFill>
              </a:rPr>
              <a:t>marketing</a:t>
            </a:r>
          </a:p>
          <a:p>
            <a:pPr lvl="1"/>
            <a:r>
              <a:rPr lang="cs-CZ" dirty="0" smtClean="0">
                <a:solidFill>
                  <a:srgbClr val="DFD8CB"/>
                </a:solidFill>
              </a:rPr>
              <a:t>propagace; tvorba nových prodejních míst</a:t>
            </a:r>
            <a:endParaRPr lang="cs-CZ" dirty="0">
              <a:solidFill>
                <a:srgbClr val="DFD8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0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76250"/>
            <a:ext cx="7772400" cy="7223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r>
              <a:rPr lang="cs-CZ" b="1" dirty="0">
                <a:solidFill>
                  <a:schemeClr val="bg1"/>
                </a:solidFill>
              </a:rPr>
              <a:t>Aplikace regionální značky 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v marketingovém </a:t>
            </a:r>
            <a:r>
              <a:rPr lang="cs-CZ" b="1" dirty="0" smtClean="0">
                <a:solidFill>
                  <a:schemeClr val="bg1"/>
                </a:solidFill>
              </a:rPr>
              <a:t>mixu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2488" y="1700808"/>
            <a:ext cx="871378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+mn-lt"/>
                <a:cs typeface="+mn-cs"/>
              </a:defRPr>
            </a:lvl1pPr>
            <a:lvl2pPr marL="742950" lvl="1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DFD8CB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sz="2800" b="0" dirty="0">
                <a:solidFill>
                  <a:srgbClr val="DFD8CB"/>
                </a:solidFill>
              </a:rPr>
              <a:t>= záruka kvality</a:t>
            </a:r>
          </a:p>
          <a:p>
            <a:r>
              <a:rPr lang="cs-CZ" dirty="0" err="1"/>
              <a:t>price</a:t>
            </a:r>
            <a:r>
              <a:rPr lang="cs-CZ" dirty="0"/>
              <a:t> </a:t>
            </a:r>
            <a:r>
              <a:rPr lang="cs-CZ" sz="2800" b="0" dirty="0">
                <a:solidFill>
                  <a:srgbClr val="DFD8CB"/>
                </a:solidFill>
              </a:rPr>
              <a:t>= cenové srovnání podobných produktů, zdůvodnění vyšší ceny</a:t>
            </a:r>
          </a:p>
          <a:p>
            <a:r>
              <a:rPr lang="cs-CZ" dirty="0"/>
              <a:t>place </a:t>
            </a:r>
            <a:r>
              <a:rPr lang="cs-CZ" sz="2800" b="0" dirty="0">
                <a:solidFill>
                  <a:srgbClr val="DFD8CB"/>
                </a:solidFill>
              </a:rPr>
              <a:t>= oficiální prodejní místa, prodej přes internet, </a:t>
            </a:r>
            <a:r>
              <a:rPr lang="cs-CZ" sz="2800" b="0" dirty="0" smtClean="0">
                <a:solidFill>
                  <a:srgbClr val="DFD8CB"/>
                </a:solidFill>
              </a:rPr>
              <a:t>spolupráce </a:t>
            </a:r>
            <a:r>
              <a:rPr lang="cs-CZ" sz="2800" b="0" dirty="0">
                <a:solidFill>
                  <a:srgbClr val="DFD8CB"/>
                </a:solidFill>
              </a:rPr>
              <a:t>s prodejními řetězci</a:t>
            </a:r>
          </a:p>
          <a:p>
            <a:r>
              <a:rPr lang="cs-CZ" dirty="0" err="1"/>
              <a:t>promotion</a:t>
            </a:r>
            <a:r>
              <a:rPr lang="cs-CZ" dirty="0"/>
              <a:t> </a:t>
            </a:r>
            <a:r>
              <a:rPr lang="cs-CZ" sz="2800" b="0" dirty="0">
                <a:solidFill>
                  <a:srgbClr val="DFD8CB"/>
                </a:solidFill>
              </a:rPr>
              <a:t>= jednotné </a:t>
            </a:r>
            <a:r>
              <a:rPr lang="cs-CZ" sz="2800" b="0" dirty="0" smtClean="0">
                <a:solidFill>
                  <a:srgbClr val="DFD8CB"/>
                </a:solidFill>
              </a:rPr>
              <a:t/>
            </a:r>
            <a:br>
              <a:rPr lang="cs-CZ" sz="2800" b="0" dirty="0" smtClean="0">
                <a:solidFill>
                  <a:srgbClr val="DFD8CB"/>
                </a:solidFill>
              </a:rPr>
            </a:br>
            <a:r>
              <a:rPr lang="cs-CZ" sz="2800" b="0" dirty="0" smtClean="0">
                <a:solidFill>
                  <a:srgbClr val="DFD8CB"/>
                </a:solidFill>
              </a:rPr>
              <a:t>kanály </a:t>
            </a:r>
            <a:r>
              <a:rPr lang="cs-CZ" sz="2800" b="0" dirty="0">
                <a:solidFill>
                  <a:srgbClr val="DFD8CB"/>
                </a:solidFill>
              </a:rPr>
              <a:t>značky </a:t>
            </a:r>
            <a:r>
              <a:rPr lang="cs-CZ" sz="2800" b="0" dirty="0">
                <a:solidFill>
                  <a:srgbClr val="DFD8CB"/>
                </a:solidFill>
              </a:rPr>
              <a:t/>
            </a:r>
            <a:br>
              <a:rPr lang="cs-CZ" sz="2800" b="0" dirty="0">
                <a:solidFill>
                  <a:srgbClr val="DFD8CB"/>
                </a:solidFill>
              </a:rPr>
            </a:br>
            <a:r>
              <a:rPr lang="cs-CZ" sz="2800" b="0" dirty="0">
                <a:solidFill>
                  <a:srgbClr val="DFD8CB"/>
                </a:solidFill>
              </a:rPr>
              <a:t>x </a:t>
            </a:r>
            <a:r>
              <a:rPr lang="cs-CZ" sz="2800" b="0" dirty="0">
                <a:solidFill>
                  <a:srgbClr val="DFD8CB"/>
                </a:solidFill>
              </a:rPr>
              <a:t>vlastní potenciál značky, </a:t>
            </a:r>
            <a:r>
              <a:rPr lang="cs-CZ" sz="2800" b="0" dirty="0">
                <a:solidFill>
                  <a:srgbClr val="DFD8CB"/>
                </a:solidFill>
              </a:rPr>
              <a:t/>
            </a:r>
            <a:br>
              <a:rPr lang="cs-CZ" sz="2800" b="0" dirty="0">
                <a:solidFill>
                  <a:srgbClr val="DFD8CB"/>
                </a:solidFill>
              </a:rPr>
            </a:br>
            <a:r>
              <a:rPr lang="cs-CZ" sz="2800" b="0" dirty="0">
                <a:solidFill>
                  <a:srgbClr val="DFD8CB"/>
                </a:solidFill>
              </a:rPr>
              <a:t>nejen reklama</a:t>
            </a:r>
            <a:r>
              <a:rPr lang="cs-CZ" sz="2800" b="0" dirty="0">
                <a:solidFill>
                  <a:srgbClr val="DFD8CB"/>
                </a:solidFill>
              </a:rPr>
              <a:t>, </a:t>
            </a:r>
            <a:r>
              <a:rPr lang="cs-CZ" sz="2800" b="0" dirty="0">
                <a:solidFill>
                  <a:srgbClr val="DFD8CB"/>
                </a:solidFill>
              </a:rPr>
              <a:t/>
            </a:r>
            <a:br>
              <a:rPr lang="cs-CZ" sz="2800" b="0" dirty="0">
                <a:solidFill>
                  <a:srgbClr val="DFD8CB"/>
                </a:solidFill>
              </a:rPr>
            </a:br>
            <a:r>
              <a:rPr lang="cs-CZ" sz="2800" b="0" dirty="0">
                <a:solidFill>
                  <a:srgbClr val="DFD8CB"/>
                </a:solidFill>
              </a:rPr>
              <a:t>ale </a:t>
            </a:r>
            <a:r>
              <a:rPr lang="cs-CZ" sz="2800" b="0" dirty="0">
                <a:solidFill>
                  <a:srgbClr val="DFD8CB"/>
                </a:solidFill>
              </a:rPr>
              <a:t>také </a:t>
            </a:r>
            <a:r>
              <a:rPr lang="cs-CZ" sz="2800" b="0" dirty="0">
                <a:solidFill>
                  <a:srgbClr val="DFD8CB"/>
                </a:solidFill>
              </a:rPr>
              <a:t>vzdělávání</a:t>
            </a:r>
            <a:endParaRPr lang="cs-CZ" sz="2800" b="0" dirty="0">
              <a:solidFill>
                <a:srgbClr val="DFD8CB"/>
              </a:solidFill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19600"/>
            <a:ext cx="40671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75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95288" y="1700212"/>
            <a:ext cx="8569325" cy="367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 b="1">
                <a:solidFill>
                  <a:schemeClr val="bg1"/>
                </a:solidFill>
                <a:latin typeface="+mn-lt"/>
                <a:cs typeface="+mn-cs"/>
              </a:defRPr>
            </a:lvl1pPr>
            <a:lvl2pPr marL="742950" lvl="1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DFD8CB"/>
                </a:solidFill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cs-CZ" dirty="0" smtClean="0"/>
              <a:t>cílem </a:t>
            </a:r>
            <a:r>
              <a:rPr lang="cs-CZ" b="0" dirty="0" smtClean="0"/>
              <a:t>značky je </a:t>
            </a:r>
            <a:r>
              <a:rPr lang="cs-CZ" dirty="0" smtClean="0"/>
              <a:t>marketing</a:t>
            </a:r>
          </a:p>
          <a:p>
            <a:pPr lvl="1"/>
            <a:r>
              <a:rPr lang="cs-CZ" b="1" dirty="0" smtClean="0"/>
              <a:t>turistického produktu </a:t>
            </a:r>
            <a:r>
              <a:rPr lang="cs-CZ" dirty="0"/>
              <a:t>– Hadrianův </a:t>
            </a:r>
            <a:r>
              <a:rPr lang="cs-CZ" dirty="0" smtClean="0"/>
              <a:t>val</a:t>
            </a:r>
          </a:p>
          <a:p>
            <a:pPr lvl="1"/>
            <a:r>
              <a:rPr lang="cs-CZ" b="1" dirty="0" smtClean="0"/>
              <a:t>zemědělské </a:t>
            </a:r>
            <a:r>
              <a:rPr lang="cs-CZ" b="1" dirty="0"/>
              <a:t>produkce </a:t>
            </a:r>
            <a:r>
              <a:rPr lang="cs-CZ" dirty="0"/>
              <a:t>– </a:t>
            </a:r>
            <a:r>
              <a:rPr lang="cs-CZ" dirty="0"/>
              <a:t>Nizozemsko, </a:t>
            </a:r>
            <a:r>
              <a:rPr lang="cs-CZ" dirty="0" smtClean="0"/>
              <a:t>Estonsko</a:t>
            </a:r>
          </a:p>
          <a:p>
            <a:pPr lvl="1"/>
            <a:r>
              <a:rPr lang="cs-CZ" b="1" dirty="0" smtClean="0"/>
              <a:t>konkrétního území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jako celku – Nizozemsko, </a:t>
            </a:r>
            <a:br>
              <a:rPr lang="cs-CZ" dirty="0" smtClean="0"/>
            </a:br>
            <a:r>
              <a:rPr lang="cs-CZ" dirty="0" smtClean="0"/>
              <a:t>Polsko, ČR a SR?</a:t>
            </a:r>
            <a:endParaRPr lang="cs-CZ" dirty="0"/>
          </a:p>
        </p:txBody>
      </p:sp>
      <p:sp>
        <p:nvSpPr>
          <p:cNvPr id="19459" name="Nadpis 3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7493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r>
              <a:rPr lang="cs-CZ" b="1" dirty="0">
                <a:solidFill>
                  <a:schemeClr val="bg1"/>
                </a:solidFill>
              </a:rPr>
              <a:t>Různá pojetí </a:t>
            </a:r>
            <a:r>
              <a:rPr lang="cs-CZ" b="1" dirty="0" smtClean="0">
                <a:solidFill>
                  <a:schemeClr val="bg1"/>
                </a:solidFill>
              </a:rPr>
              <a:t/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regionálních </a:t>
            </a:r>
            <a:r>
              <a:rPr lang="cs-CZ" b="1" dirty="0">
                <a:solidFill>
                  <a:schemeClr val="bg1"/>
                </a:solidFill>
              </a:rPr>
              <a:t>značek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3933825"/>
            <a:ext cx="348773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55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6" name="Nadpis 3"/>
          <p:cNvSpPr txBox="1">
            <a:spLocks/>
          </p:cNvSpPr>
          <p:nvPr/>
        </p:nvSpPr>
        <p:spPr bwMode="auto">
          <a:xfrm>
            <a:off x="611188" y="476250"/>
            <a:ext cx="79295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cs-CZ" sz="3600" b="1" dirty="0">
                <a:solidFill>
                  <a:prstClr val="white"/>
                </a:solidFill>
                <a:latin typeface="Helvetica" pitchFamily="34" charset="0"/>
                <a:ea typeface="+mj-ea"/>
              </a:rPr>
              <a:t>Asociace regionálních značek, o.s.</a:t>
            </a:r>
            <a:endParaRPr lang="cs-CZ" sz="2800" b="1" dirty="0">
              <a:solidFill>
                <a:schemeClr val="bg1"/>
              </a:solidFill>
              <a:latin typeface="Helvetica" pitchFamily="34" charset="0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13" y="1268760"/>
            <a:ext cx="7380312" cy="523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7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228136"/>
              </p:ext>
            </p:extLst>
          </p:nvPr>
        </p:nvGraphicFramePr>
        <p:xfrm>
          <a:off x="4680012" y="1303312"/>
          <a:ext cx="39178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délník 3"/>
          <p:cNvSpPr/>
          <p:nvPr/>
        </p:nvSpPr>
        <p:spPr>
          <a:xfrm>
            <a:off x="467544" y="349205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Helvetica" pitchFamily="34" charset="0"/>
              </a:rPr>
              <a:t>495 </a:t>
            </a:r>
            <a:r>
              <a:rPr lang="cs-CZ" sz="2800" b="1" dirty="0">
                <a:solidFill>
                  <a:schemeClr val="bg1"/>
                </a:solidFill>
                <a:latin typeface="Helvetica" pitchFamily="34" charset="0"/>
              </a:rPr>
              <a:t>platných certifikátů pro výrobky</a:t>
            </a:r>
            <a:r>
              <a:rPr lang="cs-CZ" sz="2800" b="1" dirty="0" smtClean="0">
                <a:solidFill>
                  <a:schemeClr val="bg1"/>
                </a:solidFill>
                <a:latin typeface="Helvetica" pitchFamily="34" charset="0"/>
              </a:rPr>
              <a:t>, </a:t>
            </a:r>
            <a:r>
              <a:rPr lang="cs-CZ" sz="2800" b="1" dirty="0" smtClean="0">
                <a:solidFill>
                  <a:schemeClr val="bg1"/>
                </a:solidFill>
                <a:latin typeface="Helvetica" pitchFamily="34" charset="0"/>
              </a:rPr>
              <a:t/>
            </a:r>
            <a:br>
              <a:rPr lang="cs-CZ" sz="2800" b="1" dirty="0" smtClean="0">
                <a:solidFill>
                  <a:schemeClr val="bg1"/>
                </a:solidFill>
                <a:latin typeface="Helvetica" pitchFamily="34" charset="0"/>
              </a:rPr>
            </a:br>
            <a:r>
              <a:rPr lang="cs-CZ" sz="2800" b="1" dirty="0" smtClean="0">
                <a:solidFill>
                  <a:schemeClr val="bg1"/>
                </a:solidFill>
                <a:latin typeface="Helvetica" pitchFamily="34" charset="0"/>
              </a:rPr>
              <a:t>46 </a:t>
            </a:r>
            <a:r>
              <a:rPr lang="cs-CZ" sz="2800" b="1" dirty="0">
                <a:solidFill>
                  <a:schemeClr val="bg1"/>
                </a:solidFill>
                <a:latin typeface="Helvetica" pitchFamily="34" charset="0"/>
              </a:rPr>
              <a:t>pro </a:t>
            </a:r>
            <a:r>
              <a:rPr lang="cs-CZ" sz="2800" b="1" dirty="0" smtClean="0">
                <a:solidFill>
                  <a:schemeClr val="bg1"/>
                </a:solidFill>
                <a:latin typeface="Helvetica" pitchFamily="34" charset="0"/>
              </a:rPr>
              <a:t>služby</a:t>
            </a:r>
            <a:endParaRPr lang="cs-CZ" sz="2800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682663"/>
              </p:ext>
            </p:extLst>
          </p:nvPr>
        </p:nvGraphicFramePr>
        <p:xfrm>
          <a:off x="484379" y="1159296"/>
          <a:ext cx="366084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3948738"/>
            <a:ext cx="8569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800100" lvl="1" indent="-342900" eaLnBrk="1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  <a:latin typeface="Helvetica" pitchFamily="34" charset="0"/>
              </a:rPr>
              <a:t>propracovaný systém </a:t>
            </a:r>
            <a:r>
              <a:rPr lang="cs-CZ" sz="2000" dirty="0">
                <a:solidFill>
                  <a:srgbClr val="DFD8CB"/>
                </a:solidFill>
                <a:latin typeface="Helvetica" pitchFamily="34" charset="0"/>
              </a:rPr>
              <a:t>– </a:t>
            </a:r>
            <a:r>
              <a:rPr lang="cs-CZ" sz="2000" dirty="0" err="1">
                <a:solidFill>
                  <a:srgbClr val="DFD8CB"/>
                </a:solidFill>
                <a:latin typeface="Helvetica" pitchFamily="34" charset="0"/>
              </a:rPr>
              <a:t>know</a:t>
            </a:r>
            <a:r>
              <a:rPr lang="cs-CZ" sz="2000" dirty="0">
                <a:solidFill>
                  <a:srgbClr val="DFD8CB"/>
                </a:solidFill>
                <a:latin typeface="Helvetica" pitchFamily="34" charset="0"/>
              </a:rPr>
              <a:t> </a:t>
            </a:r>
            <a:r>
              <a:rPr lang="cs-CZ" sz="2000" dirty="0" err="1">
                <a:solidFill>
                  <a:srgbClr val="DFD8CB"/>
                </a:solidFill>
                <a:latin typeface="Helvetica" pitchFamily="34" charset="0"/>
              </a:rPr>
              <a:t>how</a:t>
            </a:r>
            <a:r>
              <a:rPr lang="cs-CZ" sz="2000" dirty="0">
                <a:solidFill>
                  <a:srgbClr val="DFD8CB"/>
                </a:solidFill>
                <a:latin typeface="Helvetica" pitchFamily="34" charset="0"/>
              </a:rPr>
              <a:t> pro zavedení </a:t>
            </a:r>
            <a:br>
              <a:rPr lang="cs-CZ" sz="2000" dirty="0">
                <a:solidFill>
                  <a:srgbClr val="DFD8CB"/>
                </a:solidFill>
                <a:latin typeface="Helvetica" pitchFamily="34" charset="0"/>
              </a:rPr>
            </a:br>
            <a:r>
              <a:rPr lang="cs-CZ" sz="2000" dirty="0">
                <a:solidFill>
                  <a:srgbClr val="DFD8CB"/>
                </a:solidFill>
                <a:latin typeface="Helvetica" pitchFamily="34" charset="0"/>
              </a:rPr>
              <a:t>a udělování </a:t>
            </a:r>
            <a:r>
              <a:rPr lang="cs-CZ" sz="2000" dirty="0" smtClean="0">
                <a:solidFill>
                  <a:srgbClr val="DFD8CB"/>
                </a:solidFill>
                <a:latin typeface="Helvetica" pitchFamily="34" charset="0"/>
              </a:rPr>
              <a:t>značky</a:t>
            </a:r>
          </a:p>
          <a:p>
            <a:pPr marL="800100" lvl="1" indent="-342900" eaLnBrk="1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bg1"/>
                </a:solidFill>
                <a:latin typeface="Helvetica" pitchFamily="34" charset="0"/>
              </a:rPr>
              <a:t>zapojení </a:t>
            </a:r>
            <a:r>
              <a:rPr lang="cs-CZ" sz="2400" b="1" dirty="0">
                <a:solidFill>
                  <a:schemeClr val="bg1"/>
                </a:solidFill>
                <a:latin typeface="Helvetica" pitchFamily="34" charset="0"/>
              </a:rPr>
              <a:t>různých aktérů </a:t>
            </a:r>
            <a:r>
              <a:rPr lang="cs-CZ" sz="2000" dirty="0">
                <a:solidFill>
                  <a:srgbClr val="DFD8CB"/>
                </a:solidFill>
                <a:latin typeface="Helvetica" pitchFamily="34" charset="0"/>
              </a:rPr>
              <a:t>– </a:t>
            </a:r>
            <a:r>
              <a:rPr lang="cs-CZ" sz="2000" dirty="0" smtClean="0">
                <a:solidFill>
                  <a:srgbClr val="DFD8CB"/>
                </a:solidFill>
                <a:latin typeface="Helvetica" pitchFamily="34" charset="0"/>
              </a:rPr>
              <a:t>převaha MAS</a:t>
            </a:r>
            <a:r>
              <a:rPr lang="cs-CZ" sz="2000" dirty="0">
                <a:solidFill>
                  <a:srgbClr val="DFD8CB"/>
                </a:solidFill>
                <a:latin typeface="Helvetica" pitchFamily="34" charset="0"/>
              </a:rPr>
              <a:t>, </a:t>
            </a:r>
            <a:r>
              <a:rPr lang="cs-CZ" sz="2000" dirty="0" smtClean="0">
                <a:solidFill>
                  <a:srgbClr val="DFD8CB"/>
                </a:solidFill>
                <a:latin typeface="Helvetica" pitchFamily="34" charset="0"/>
              </a:rPr>
              <a:t>ale zapojení </a:t>
            </a:r>
            <a:br>
              <a:rPr lang="cs-CZ" sz="2000" dirty="0" smtClean="0">
                <a:solidFill>
                  <a:srgbClr val="DFD8CB"/>
                </a:solidFill>
                <a:latin typeface="Helvetica" pitchFamily="34" charset="0"/>
              </a:rPr>
            </a:br>
            <a:r>
              <a:rPr lang="cs-CZ" sz="2000" dirty="0" smtClean="0">
                <a:solidFill>
                  <a:srgbClr val="DFD8CB"/>
                </a:solidFill>
                <a:latin typeface="Helvetica" pitchFamily="34" charset="0"/>
              </a:rPr>
              <a:t>i dalších organizací</a:t>
            </a:r>
          </a:p>
          <a:p>
            <a:pPr marL="800100" lvl="1" indent="-342900" eaLnBrk="1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bg1"/>
                </a:solidFill>
                <a:latin typeface="Helvetica" pitchFamily="34" charset="0"/>
              </a:rPr>
              <a:t>univerzálnost systému </a:t>
            </a:r>
            <a:r>
              <a:rPr lang="cs-CZ" sz="2000" dirty="0">
                <a:solidFill>
                  <a:srgbClr val="DFD8CB"/>
                </a:solidFill>
                <a:latin typeface="Helvetica" pitchFamily="34" charset="0"/>
              </a:rPr>
              <a:t>– paleta produktů i služeb</a:t>
            </a:r>
          </a:p>
          <a:p>
            <a:pPr marL="800100" lvl="1" indent="-342900" eaLnBrk="1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bg1"/>
                </a:solidFill>
                <a:latin typeface="Helvetica" pitchFamily="34" charset="0"/>
              </a:rPr>
              <a:t>jednotná </a:t>
            </a:r>
            <a:r>
              <a:rPr lang="cs-CZ" sz="2400" b="1" dirty="0">
                <a:solidFill>
                  <a:schemeClr val="bg1"/>
                </a:solidFill>
                <a:latin typeface="Helvetica" pitchFamily="34" charset="0"/>
              </a:rPr>
              <a:t>vizuální </a:t>
            </a:r>
            <a:r>
              <a:rPr lang="cs-CZ" sz="2400" b="1" dirty="0" smtClean="0">
                <a:solidFill>
                  <a:schemeClr val="bg1"/>
                </a:solidFill>
                <a:latin typeface="Helvetica" pitchFamily="34" charset="0"/>
              </a:rPr>
              <a:t>identita </a:t>
            </a:r>
            <a:r>
              <a:rPr lang="cs-CZ" sz="2000" dirty="0">
                <a:solidFill>
                  <a:srgbClr val="DFD8CB"/>
                </a:solidFill>
                <a:latin typeface="Helvetica" pitchFamily="34" charset="0"/>
              </a:rPr>
              <a:t>– společný grafický styl</a:t>
            </a:r>
          </a:p>
          <a:p>
            <a:pPr marL="800100" lvl="1" indent="-342900" eaLnBrk="1" hangingPunct="1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bg1"/>
                </a:solidFill>
                <a:latin typeface="Helvetica" pitchFamily="34" charset="0"/>
              </a:rPr>
              <a:t>přeshraniční potenciál </a:t>
            </a:r>
            <a:r>
              <a:rPr lang="cs-CZ" sz="2000" dirty="0">
                <a:solidFill>
                  <a:srgbClr val="DFD8CB"/>
                </a:solidFill>
                <a:latin typeface="Helvetica" pitchFamily="34" charset="0"/>
              </a:rPr>
              <a:t>– Slovensko, Polsko, Německo</a:t>
            </a:r>
          </a:p>
        </p:txBody>
      </p:sp>
    </p:spTree>
    <p:extLst>
      <p:ext uri="{BB962C8B-B14F-4D97-AF65-F5344CB8AC3E}">
        <p14:creationId xmlns:p14="http://schemas.microsoft.com/office/powerpoint/2010/main" val="83865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Prezentace2009-sablona1">
  <a:themeElements>
    <a:clrScheme name="Vlastní 1">
      <a:dk1>
        <a:srgbClr val="DFD8CB"/>
      </a:dk1>
      <a:lt1>
        <a:srgbClr val="FEFFFF"/>
      </a:lt1>
      <a:dk2>
        <a:srgbClr val="8AAC46"/>
      </a:dk2>
      <a:lt2>
        <a:srgbClr val="FFF9E5"/>
      </a:lt2>
      <a:accent1>
        <a:srgbClr val="6A480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Z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Prezentace2009-sablona1</Template>
  <TotalTime>8435</TotalTime>
  <Words>327</Words>
  <Application>Microsoft Office PowerPoint</Application>
  <PresentationFormat>Předvádění na obrazovce (4:3)</PresentationFormat>
  <Paragraphs>75</Paragraphs>
  <Slides>13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Prezentace2009-sablona1</vt:lpstr>
      <vt:lpstr>Regionální značky a jejich přínos – zkušenosti z České republiky  a dalších evropských zemí</vt:lpstr>
      <vt:lpstr>Regionální značka = záruka</vt:lpstr>
      <vt:lpstr>Regionální značky NEznamenají</vt:lpstr>
      <vt:lpstr>Cíle regionálního značení</vt:lpstr>
      <vt:lpstr>Cesty k naplnění cílů</vt:lpstr>
      <vt:lpstr>Aplikace regionální značky  v marketingovém mixu</vt:lpstr>
      <vt:lpstr>Různá pojetí  regionálních značek</vt:lpstr>
      <vt:lpstr>Prezentace aplikace PowerPoint</vt:lpstr>
      <vt:lpstr>Prezentace aplikace PowerPoint</vt:lpstr>
      <vt:lpstr>Nejen udělování značky</vt:lpstr>
      <vt:lpstr>Portál o regionálním značení</vt:lpstr>
      <vt:lpstr>Navazující aktivity</vt:lpstr>
      <vt:lpstr>Děkujeme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</dc:title>
  <dc:creator/>
  <cp:lastModifiedBy>katka</cp:lastModifiedBy>
  <cp:revision>250</cp:revision>
  <cp:lastPrinted>2012-03-08T11:20:17Z</cp:lastPrinted>
  <dcterms:created xsi:type="dcterms:W3CDTF">2009-03-02T14:59:53Z</dcterms:created>
  <dcterms:modified xsi:type="dcterms:W3CDTF">2012-05-11T11:54:59Z</dcterms:modified>
</cp:coreProperties>
</file>